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99" r:id="rId12"/>
    <p:sldId id="300" r:id="rId13"/>
    <p:sldId id="266" r:id="rId14"/>
    <p:sldId id="268" r:id="rId15"/>
    <p:sldId id="289" r:id="rId16"/>
    <p:sldId id="290" r:id="rId17"/>
    <p:sldId id="296" r:id="rId18"/>
    <p:sldId id="298" r:id="rId19"/>
    <p:sldId id="301" r:id="rId20"/>
    <p:sldId id="269" r:id="rId21"/>
    <p:sldId id="287" r:id="rId22"/>
    <p:sldId id="288" r:id="rId23"/>
    <p:sldId id="270" r:id="rId24"/>
    <p:sldId id="272" r:id="rId25"/>
    <p:sldId id="273" r:id="rId26"/>
    <p:sldId id="274" r:id="rId27"/>
    <p:sldId id="275" r:id="rId28"/>
    <p:sldId id="276" r:id="rId29"/>
    <p:sldId id="291" r:id="rId30"/>
    <p:sldId id="293" r:id="rId31"/>
    <p:sldId id="294" r:id="rId32"/>
    <p:sldId id="277" r:id="rId33"/>
    <p:sldId id="295" r:id="rId34"/>
    <p:sldId id="304" r:id="rId35"/>
    <p:sldId id="278" r:id="rId36"/>
    <p:sldId id="280" r:id="rId37"/>
    <p:sldId id="303" r:id="rId38"/>
    <p:sldId id="279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304715-EC65-42CF-9F9F-4B82C50BEA78}" v="9" dt="2023-09-06T23:35:49.9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26"/>
    <p:restoredTop sz="94676"/>
  </p:normalViewPr>
  <p:slideViewPr>
    <p:cSldViewPr snapToGrid="0" snapToObjects="1">
      <p:cViewPr varScale="1">
        <p:scale>
          <a:sx n="111" d="100"/>
          <a:sy n="111" d="100"/>
        </p:scale>
        <p:origin x="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Vanderjack" clId="Web-{B2304715-EC65-42CF-9F9F-4B82C50BEA78}"/>
    <pc:docChg chg="modSld">
      <pc:chgData name="Brian Vanderjack" userId="" providerId="" clId="Web-{B2304715-EC65-42CF-9F9F-4B82C50BEA78}" dt="2023-09-06T23:35:49.926" v="12" actId="20577"/>
      <pc:docMkLst>
        <pc:docMk/>
      </pc:docMkLst>
      <pc:sldChg chg="modSp">
        <pc:chgData name="Brian Vanderjack" userId="" providerId="" clId="Web-{B2304715-EC65-42CF-9F9F-4B82C50BEA78}" dt="2023-09-06T23:35:49.926" v="12" actId="20577"/>
        <pc:sldMkLst>
          <pc:docMk/>
          <pc:sldMk cId="3869272162" sldId="294"/>
        </pc:sldMkLst>
        <pc:spChg chg="mod">
          <ac:chgData name="Brian Vanderjack" userId="" providerId="" clId="Web-{B2304715-EC65-42CF-9F9F-4B82C50BEA78}" dt="2023-09-06T23:35:49.926" v="12" actId="20577"/>
          <ac:spMkLst>
            <pc:docMk/>
            <pc:sldMk cId="3869272162" sldId="294"/>
            <ac:spMk id="3" creationId="{5C2BD16A-701D-0544-8CBE-CD717CC91FD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7741F-E2A6-EB4C-B2A4-504C9E12A51F}" type="datetimeFigureOut">
              <a:rPr lang="en-US" smtClean="0"/>
              <a:t>9/6/2023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8E4D6-C0BF-6B4F-850D-AE96F40D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23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5E157-C39D-B242-9CC6-EACE98783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A8BA5F-BB07-1F49-8C8A-CA0A24B1A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8E3AE-D236-F742-B23F-FA306F95F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F98BB-E4D3-4947-B99C-B50E4AA8602A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E34DE-77C7-F041-9889-D7C7BBF9D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EFE16-0455-C74E-8FB2-56FA0EAE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02B12-B87E-1C41-A6DB-1BE4FFA13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C27339-C2A9-9544-9D13-D55F10FB8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71FE1-D59F-C44D-A79D-82117C6D9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8CBBB-7C54-7640-9056-18B207006677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25B04-6B52-6246-9612-00BB3E0D0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0E76A-2129-DD44-A58D-B0EFFBAD4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0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D5CFD6-5203-D64E-A118-A2DF080374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46BAA9-F2EA-B841-BFFC-9790F146A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FBD6F-7402-8D45-A994-C553E9835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F0896-CB7B-7C44-A201-42A841E2AC3A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4835C-05E4-9446-A629-69E1C844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284D9-8BEE-4945-89A4-944E7A13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07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7E832-5C2C-1446-987E-31A269B40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4E173-B947-614F-843F-B3B977DEC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AAF7D-92FD-944B-BD74-8FBF56CCF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84AC3-3D5A-0645-9414-A910AC3B4626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C9314-1397-2140-AA89-612BACEE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E27A-BCA4-0F46-8257-3726B7D4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94235-2B6D-BB41-AA21-C526D6C9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C46A-EB58-8741-AB14-E788CDED2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B3521-B77A-8E43-BF48-BA69683CD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65001-BC7A-CB4E-AEE9-264B9D4EFCC9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37C3A-093A-814A-9BB2-7E2CE516D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143FB-8730-7F42-89F0-86D7A4637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32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D79E-CEA6-AB4D-BB72-DDFAEE8B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7B146-9321-3C46-8223-B85E12F341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4D9F6-5329-B14C-9E76-54C4DB42F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D4A24-9870-2E4F-BDEA-506BF4026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BE703-41D0-5642-8BB6-AE46FED0BFA7}" type="datetime1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60B1B-838E-5245-96C0-4119E698A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32AEC-0881-AB41-9996-C64236448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1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BDE56-0336-CD4E-9BE0-FB8F49CAC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1F729-5386-F94D-AFD2-10E88ABB4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6EDC23-AA6F-3242-952C-4FB3862DF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69994-3984-E846-8EBC-E84542AA7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46115F-7927-634B-ABD7-378291C876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5A5E18-0D8A-F64B-8BF0-69ADA7734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F91FD-3291-944A-A850-2F6F69883AB2}" type="datetime1">
              <a:rPr lang="en-US" smtClean="0"/>
              <a:t>9/6/2023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9A5452-714B-7546-A3AB-B6EE44B00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78E8FB-E11B-574B-BFB2-8D488EBBB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7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9D681-4AE7-C547-AB1B-605025C2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CF9C3E-5C66-764D-AAAA-5E750144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15C6E-E9E6-D648-BAC7-0F7A24268786}" type="datetime1">
              <a:rPr lang="en-US" smtClean="0"/>
              <a:t>9/6/2023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FD7D4A-55E0-6B4F-8CF6-4754A0232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70C03F-2DF3-7D41-8D43-57AA82C7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2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AFBD08-6291-374A-ADF3-C1F495CAF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9674B-75F7-E142-A95E-D33998BBAC94}" type="datetime1">
              <a:rPr lang="en-US" smtClean="0"/>
              <a:t>9/6/2023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D90542-9282-7C41-9F7E-99E31917E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1C712-1263-CF4C-8A86-C68561D5F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A6B5F-D457-3146-81BD-5CDD03698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68D76-FE88-5E47-92E0-16D2895B6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AF0D8-EB22-2340-8E94-3A3168180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76A69-D8BA-3E46-A0E2-A14DB1D70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0C5C-E442-1E43-B999-9B9416E21AA4}" type="datetime1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F6DBD-DA25-2045-A50B-6E0821B8C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FB4A2A-6310-0A41-9D6C-4C33C366A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75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944D-CCD9-754A-A4D0-28C836875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3F072A-9201-0645-9859-D4D7F73D7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45F3A-B9B7-B141-9DCE-8984FF6E2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CD2FD-EDCD-D343-A3DD-9A2DE1E0B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91A67-747B-5B41-8858-452B1DEBABE1}" type="datetime1">
              <a:rPr lang="en-US" smtClean="0"/>
              <a:t>9/6/2023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92AC1-9080-1B47-82F4-DF9AC881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3D818E-AE69-6B46-9664-ADF2C286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57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721C41-BCCA-0A4A-B197-5F0153B9C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4A6C9-2841-0445-B079-4965B4259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41BEE-05C9-A34B-BBD3-B4B9F6A30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21CA2-ED1E-1E4F-A52D-B2D4863554A0}" type="datetime1">
              <a:rPr lang="en-US" smtClean="0"/>
              <a:t>9/6/2023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70046-E325-1442-9FE4-7E83F22A0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FC430-F35A-634C-8081-4A01E906F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D6527-119B-0245-967D-39C854A7E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73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User:Edokter" TargetMode="External"/><Relationship Id="rId2" Type="http://schemas.openxmlformats.org/officeDocument/2006/relationships/hyperlink" Target="https://de.wikipedia.org/wiki/Benutzer:KM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commons.wikimedia.org/wiki/File:Gluehlampe_01_KMJ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User:TheGoldenBox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F97C0-CB17-F246-871F-EE39E1FE6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Understanding Project Management Basics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81313-6388-4B40-B0CF-32777A10AB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/>
              <a:t>Brian Vanderjack, PMP, MBA,PMI-ACP</a:t>
            </a:r>
          </a:p>
          <a:p>
            <a:r>
              <a:rPr lang="en-US" altLang="en-US" i="1" dirty="0"/>
              <a:t>© 2020 Brian Vanderjack</a:t>
            </a:r>
          </a:p>
          <a:p>
            <a:endParaRPr lang="en-US" altLang="en-US" i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72F88-00F4-8640-BFEC-0F36B0DD4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9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133A0-8EE9-1042-8BFB-F90DA9228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436562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70BB32E3-82A6-B245-958F-704255CF20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040" y="1762125"/>
            <a:ext cx="11527472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Vision </a:t>
            </a:r>
            <a:r>
              <a:rPr lang="en-US" altLang="en-US" sz="2800" b="1" dirty="0"/>
              <a:t>= </a:t>
            </a:r>
            <a:r>
              <a:rPr lang="en-US" altLang="en-US" sz="2800" dirty="0"/>
              <a:t>The leader of the organization wants humans to have access to good quality food, fast, all around the globe.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4FA670A5-178D-E444-A783-1FBDE04BFC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264" y="3355975"/>
            <a:ext cx="11527472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Mission </a:t>
            </a:r>
            <a:r>
              <a:rPr lang="en-US" altLang="en-US" sz="2800" b="1" dirty="0"/>
              <a:t>= </a:t>
            </a:r>
            <a:r>
              <a:rPr lang="en-US" altLang="en-US" sz="2800" dirty="0"/>
              <a:t>The organization will build restaurants, in accordance with the vision</a:t>
            </a: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2DABF1F9-58DF-0544-BB39-5B5F1B3DC3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264" y="4949825"/>
            <a:ext cx="11527472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Project </a:t>
            </a:r>
            <a:r>
              <a:rPr lang="en-US" altLang="en-US" sz="2800" b="1" dirty="0"/>
              <a:t>= </a:t>
            </a:r>
            <a:r>
              <a:rPr lang="en-US" altLang="en-US" sz="2800" dirty="0"/>
              <a:t>Build a restaurant, in support of the vision, at the corner of 31</a:t>
            </a:r>
            <a:r>
              <a:rPr lang="en-US" altLang="en-US" sz="2800" baseline="30000" dirty="0"/>
              <a:t>st</a:t>
            </a:r>
            <a:r>
              <a:rPr lang="en-US" altLang="en-US" sz="2800" dirty="0"/>
              <a:t> and State Street in Chicago.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C9B80-4A9F-A242-94D2-D5F45D09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80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86C6-41CC-D243-8DED-92C605EC1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33E28-415C-744D-8F7C-5D7FE651E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“To become the world’s most loved, most flown, and most profitable airline.” – Southwest Air</a:t>
            </a:r>
          </a:p>
          <a:p>
            <a:r>
              <a:rPr lang="en-US" dirty="0"/>
              <a:t>“Our vision is to create a better every-day life for many people.” – IKEA</a:t>
            </a:r>
          </a:p>
          <a:p>
            <a:r>
              <a:rPr lang="en-US" dirty="0"/>
              <a:t>“To be the best quick service restaurant experience. Being the best means providing outstanding quality, service, cleanliness, and value, so that we </a:t>
            </a:r>
            <a:r>
              <a:rPr lang="en-US" b="1" dirty="0"/>
              <a:t>make every customer in every restaurant smile</a:t>
            </a:r>
            <a:r>
              <a:rPr lang="en-US" dirty="0"/>
              <a:t>.” – McDonald’s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0F32C-3D67-9B40-940D-23392BD6A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991A389-8C46-CD43-81C4-ED7090A6433C}"/>
              </a:ext>
            </a:extLst>
          </p:cNvPr>
          <p:cNvSpPr/>
          <p:nvPr/>
        </p:nvSpPr>
        <p:spPr>
          <a:xfrm>
            <a:off x="2472478" y="5807631"/>
            <a:ext cx="555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fitsmallbusiness.com</a:t>
            </a:r>
            <a:r>
              <a:rPr lang="en-US" dirty="0"/>
              <a:t>/vision-statement-examples/</a:t>
            </a:r>
          </a:p>
        </p:txBody>
      </p:sp>
    </p:spTree>
    <p:extLst>
      <p:ext uri="{BB962C8B-B14F-4D97-AF65-F5344CB8AC3E}">
        <p14:creationId xmlns:p14="http://schemas.microsoft.com/office/powerpoint/2010/main" val="129160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702B7-F7D1-1C4F-93AA-CC592DFA9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3E00A-C1F9-2A42-B19F-46ACAB99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12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26A5824-80DE-F142-9CBF-951D0020A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72" y="136525"/>
            <a:ext cx="10766950" cy="5811838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31696AD-58FB-334E-A997-F74F2A17E517}"/>
              </a:ext>
            </a:extLst>
          </p:cNvPr>
          <p:cNvSpPr/>
          <p:nvPr/>
        </p:nvSpPr>
        <p:spPr>
          <a:xfrm>
            <a:off x="2428867" y="6169580"/>
            <a:ext cx="5556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fitsmallbusiness.com</a:t>
            </a:r>
            <a:r>
              <a:rPr lang="en-US" dirty="0"/>
              <a:t>/vision-statement-examples/</a:t>
            </a:r>
          </a:p>
        </p:txBody>
      </p:sp>
    </p:spTree>
    <p:extLst>
      <p:ext uri="{BB962C8B-B14F-4D97-AF65-F5344CB8AC3E}">
        <p14:creationId xmlns:p14="http://schemas.microsoft.com/office/powerpoint/2010/main" val="47275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27299FE-5702-BE4E-AF86-6C1C702B1D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Core Competency: The key to organizational success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C82CFB-794E-8E45-9878-2C9ACF8FBD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A Core Competency</a:t>
            </a:r>
          </a:p>
          <a:p>
            <a:pPr lvl="1"/>
            <a:r>
              <a:rPr lang="en-US" altLang="en-US" dirty="0"/>
              <a:t>Something the organization does amazingly well</a:t>
            </a:r>
          </a:p>
          <a:p>
            <a:pPr lvl="1"/>
            <a:r>
              <a:rPr lang="en-US" altLang="en-US" dirty="0"/>
              <a:t>Very hard for others to reproduce</a:t>
            </a:r>
          </a:p>
          <a:p>
            <a:pPr lvl="1"/>
            <a:r>
              <a:rPr lang="en-US" altLang="en-US" dirty="0"/>
              <a:t>Deliverables are valuable to customers</a:t>
            </a:r>
          </a:p>
          <a:p>
            <a:r>
              <a:rPr lang="en-US" altLang="en-US" sz="2800" dirty="0"/>
              <a:t>Once you have a vision, a core competency must be cultivated to maintain a competitive advantage.</a:t>
            </a:r>
          </a:p>
          <a:p>
            <a:r>
              <a:rPr lang="en-US" altLang="en-US" sz="2800" u="sng" dirty="0"/>
              <a:t>Projects are how you enact, and continually improve, </a:t>
            </a:r>
            <a:r>
              <a:rPr lang="en-US" altLang="en-US" u="sng" dirty="0"/>
              <a:t>the components </a:t>
            </a:r>
            <a:r>
              <a:rPr lang="en-US" altLang="en-US" sz="2800" u="sng" dirty="0"/>
              <a:t>of your core competency.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14C5A-7355-4645-8ABF-C0E1611F8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11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F9972-049B-C54E-8D3D-F4259D700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125" y="126558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altLang="en-US" dirty="0"/>
              <a:t>Grow/strengthen competitive advantage</a:t>
            </a:r>
          </a:p>
          <a:p>
            <a:r>
              <a:rPr lang="en-US" altLang="en-US" dirty="0"/>
              <a:t>Legal mandate</a:t>
            </a:r>
          </a:p>
          <a:p>
            <a:r>
              <a:rPr lang="en-US" altLang="en-US" dirty="0"/>
              <a:t>Leverage new technology</a:t>
            </a:r>
          </a:p>
          <a:p>
            <a:r>
              <a:rPr lang="en-US" altLang="en-US" dirty="0"/>
              <a:t>Make money</a:t>
            </a:r>
          </a:p>
          <a:p>
            <a:r>
              <a:rPr lang="en-US" altLang="en-US" dirty="0"/>
              <a:t>Improve existing process </a:t>
            </a:r>
          </a:p>
          <a:p>
            <a:r>
              <a:rPr lang="en-US" altLang="en-US" dirty="0"/>
              <a:t>Public good</a:t>
            </a:r>
          </a:p>
          <a:p>
            <a:r>
              <a:rPr lang="en-US" altLang="en-US" dirty="0"/>
              <a:t>Competitive response</a:t>
            </a:r>
          </a:p>
          <a:p>
            <a:r>
              <a:rPr lang="en-US" altLang="en-US" dirty="0"/>
              <a:t>Money is in the budget</a:t>
            </a:r>
          </a:p>
          <a:p>
            <a:r>
              <a:rPr lang="en-US" altLang="en-US" dirty="0"/>
              <a:t>Marketing Life Cycle (see next slide)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B53584-BE24-3E4F-892D-84A7AD5FD4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-213042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Other Specific Reasons to Have Projects                                               </a:t>
            </a: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AFF95CC1-F5A7-2A4F-82FF-E410253ECB4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0" y="5592414"/>
            <a:ext cx="12192000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 Box 7">
            <a:extLst>
              <a:ext uri="{FF2B5EF4-FFF2-40B4-BE49-F238E27FC236}">
                <a16:creationId xmlns:a16="http://schemas.microsoft.com/office/drawing/2014/main" id="{B9E3D2AC-CF8D-9546-BFF1-B0229B559C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311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1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DB1D3A-7E93-4D4A-8358-985459217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2CFF0-9925-8D41-86D8-0E8A7E94A034}"/>
              </a:ext>
            </a:extLst>
          </p:cNvPr>
          <p:cNvSpPr/>
          <p:nvPr/>
        </p:nvSpPr>
        <p:spPr>
          <a:xfrm>
            <a:off x="838199" y="5668971"/>
            <a:ext cx="107274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en-US" sz="2800" b="1" dirty="0"/>
              <a:t>Projects must support the organization’s vision and mission, or they will fail.</a:t>
            </a:r>
          </a:p>
        </p:txBody>
      </p:sp>
    </p:spTree>
    <p:extLst>
      <p:ext uri="{BB962C8B-B14F-4D97-AF65-F5344CB8AC3E}">
        <p14:creationId xmlns:p14="http://schemas.microsoft.com/office/powerpoint/2010/main" val="388153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33C7-EDB8-0346-90A0-F96103D4A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Introduction</a:t>
            </a:r>
          </a:p>
          <a:p>
            <a:r>
              <a:rPr lang="en-US" altLang="en-US" dirty="0"/>
              <a:t>Growth</a:t>
            </a:r>
          </a:p>
          <a:p>
            <a:r>
              <a:rPr lang="en-US" altLang="en-US" dirty="0"/>
              <a:t>Maturity</a:t>
            </a:r>
          </a:p>
          <a:p>
            <a:r>
              <a:rPr lang="en-US" altLang="en-US" dirty="0"/>
              <a:t>Decline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D1DA7BF-B492-BF4A-B536-E031CADB8B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Below are the Stages of the Product Life Cycle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542C5EA0-B471-A74B-A46E-5E42A2A0F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54000" cy="244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/>
              <a:t>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0A67E-0BA5-7D4F-A6B3-D999D519B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97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33C7-EDB8-0346-90A0-F96103D4A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959" y="975526"/>
            <a:ext cx="2451100" cy="5380824"/>
          </a:xfrm>
        </p:spPr>
        <p:txBody>
          <a:bodyPr>
            <a:normAutofit/>
          </a:bodyPr>
          <a:lstStyle/>
          <a:p>
            <a:r>
              <a:rPr lang="en-US" altLang="en-US" dirty="0"/>
              <a:t>Introduction: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endParaRPr lang="en-US" altLang="en-US" dirty="0"/>
          </a:p>
          <a:p>
            <a:r>
              <a:rPr lang="en-US" altLang="en-US" dirty="0"/>
              <a:t>Growth:</a:t>
            </a:r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Maturity:</a:t>
            </a:r>
          </a:p>
          <a:p>
            <a:pPr marL="0" indent="0">
              <a:buNone/>
            </a:pPr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Decline: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D1DA7BF-B492-BF4A-B536-E031CADB8B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3770" y="-246305"/>
            <a:ext cx="12114602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Example Product Life Cycle: Incandescent Light Bulbs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542C5EA0-B471-A74B-A46E-5E42A2A0F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55198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 dirty="0"/>
              <a:t>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0A67E-0BA5-7D4F-A6B3-D999D519B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5982093"/>
            <a:ext cx="2743200" cy="365125"/>
          </a:xfrm>
        </p:spPr>
        <p:txBody>
          <a:bodyPr/>
          <a:lstStyle/>
          <a:p>
            <a:r>
              <a:rPr lang="en-US" u="sng" dirty="0">
                <a:solidFill>
                  <a:schemeClr val="tx1"/>
                </a:solidFill>
                <a:hlinkClick r:id="rId2" tooltip="de:Benutzer:KMJ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KMJ</a:t>
            </a:r>
            <a:r>
              <a:rPr lang="en-US" dirty="0">
                <a:solidFill>
                  <a:schemeClr val="tx1"/>
                </a:solidFill>
              </a:rPr>
              <a:t>, alpha masking by </a:t>
            </a:r>
            <a:r>
              <a:rPr lang="en-US" dirty="0">
                <a:solidFill>
                  <a:schemeClr val="tx1"/>
                </a:solidFill>
                <a:hlinkClick r:id="rId3" tooltip="User:Edokt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Edokter</a:t>
            </a:r>
            <a:r>
              <a:rPr lang="en-US" dirty="0">
                <a:solidFill>
                  <a:schemeClr val="tx1"/>
                </a:solidFill>
              </a:rPr>
              <a:t> - </a:t>
            </a:r>
            <a:r>
              <a:rPr lang="en-US" dirty="0" err="1">
                <a:solidFill>
                  <a:schemeClr val="tx1"/>
                </a:solidFill>
              </a:rPr>
              <a:t>de.wikipedia</a:t>
            </a:r>
            <a:r>
              <a:rPr lang="en-US" dirty="0">
                <a:solidFill>
                  <a:schemeClr val="tx1"/>
                </a:solidFill>
              </a:rPr>
              <a:t>, original upload 26. June, 2004 </a:t>
            </a:r>
            <a:r>
              <a:rPr lang="en-US" dirty="0" err="1">
                <a:solidFill>
                  <a:schemeClr val="tx1"/>
                </a:solidFill>
              </a:rPr>
              <a:t>byTransparentised</a:t>
            </a:r>
            <a:r>
              <a:rPr lang="en-US" dirty="0">
                <a:solidFill>
                  <a:schemeClr val="tx1"/>
                </a:solidFill>
              </a:rPr>
              <a:t> version of </a:t>
            </a:r>
            <a:r>
              <a:rPr lang="en-US" dirty="0">
                <a:solidFill>
                  <a:schemeClr val="tx1"/>
                </a:solidFill>
                <a:hlinkClick r:id="rId4" tooltip="File:Gluehlampe 01 KMJ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Image:Gluehlampe 01 KMJ.jpg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9AE88E-CDB0-1B4E-AA88-BB8CD6FDC2BE}"/>
              </a:ext>
            </a:extLst>
          </p:cNvPr>
          <p:cNvSpPr txBox="1"/>
          <p:nvPr/>
        </p:nvSpPr>
        <p:spPr>
          <a:xfrm>
            <a:off x="2447806" y="975526"/>
            <a:ext cx="90572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People willing to pay a lot, only wealthy people can get it (These wealthy people are called the innovators or early adopters.)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FEE95-6A1C-B14A-B41D-681AF675A027}"/>
              </a:ext>
            </a:extLst>
          </p:cNvPr>
          <p:cNvSpPr txBox="1"/>
          <p:nvPr/>
        </p:nvSpPr>
        <p:spPr>
          <a:xfrm>
            <a:off x="1846852" y="2443424"/>
            <a:ext cx="69161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Mass production starts, price comes down, it is relatively easy to buy and more and more people buy it.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F3DE5-8B00-1640-8CD1-D8E312C5B915}"/>
              </a:ext>
            </a:extLst>
          </p:cNvPr>
          <p:cNvSpPr txBox="1"/>
          <p:nvPr/>
        </p:nvSpPr>
        <p:spPr>
          <a:xfrm>
            <a:off x="1874353" y="4007219"/>
            <a:ext cx="69921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Only few don’t have it; marketing starts adding features to rebuild interest in product again (dimmable, soft-white, different shapes, etc.)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DCF9F7-D5A9-FF49-BAB6-B71848E21DDE}"/>
              </a:ext>
            </a:extLst>
          </p:cNvPr>
          <p:cNvSpPr txBox="1"/>
          <p:nvPr/>
        </p:nvSpPr>
        <p:spPr>
          <a:xfrm>
            <a:off x="1740903" y="5496372"/>
            <a:ext cx="7880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new innovation comes along, making this product inferior (Spiral florescent lights and LEDs came along)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9B6C0F7A-9841-554D-9163-3EC65074A8FB}"/>
              </a:ext>
            </a:extLst>
          </p:cNvPr>
          <p:cNvSpPr txBox="1">
            <a:spLocks/>
          </p:cNvSpPr>
          <p:nvPr/>
        </p:nvSpPr>
        <p:spPr>
          <a:xfrm>
            <a:off x="9090092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2D6527-119B-0245-967D-39C854A7E36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A87FBB44-35F8-984E-9C3A-E766341A2CA5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1BA9E0-2AB6-884F-82E7-ACCBEFDEA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5010" y="2537547"/>
            <a:ext cx="2226989" cy="30236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E8CC6A6-81F7-FB4E-98A9-AB705F992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0728" y="6110387"/>
            <a:ext cx="327165" cy="35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6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9950F-7535-B143-85A7-8FBFD7CC6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0CDA98-A4D1-0849-AE87-488DDF0E6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283291" y="1155741"/>
            <a:ext cx="2654617" cy="19909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93D3C-83B4-0E4F-855A-3DFE732D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6E991D-3E47-8449-A5C2-E11AB59DC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75220" y="4295459"/>
            <a:ext cx="2865120" cy="2148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8B305F-71F0-1E44-9776-96ADE3CDC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57250" y="906780"/>
            <a:ext cx="6858000" cy="5143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D26570A-CACA-0149-8CDE-22B2D6EE0F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478780" y="882015"/>
            <a:ext cx="6858000" cy="5143500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2D5895F2-8C35-B146-8FA9-BB31A323C5F6}"/>
              </a:ext>
            </a:extLst>
          </p:cNvPr>
          <p:cNvSpPr/>
          <p:nvPr/>
        </p:nvSpPr>
        <p:spPr>
          <a:xfrm>
            <a:off x="5143500" y="3154680"/>
            <a:ext cx="107442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7404B5E0-1B37-2844-9A60-1E47D416FEC2}"/>
              </a:ext>
            </a:extLst>
          </p:cNvPr>
          <p:cNvSpPr/>
          <p:nvPr/>
        </p:nvSpPr>
        <p:spPr>
          <a:xfrm>
            <a:off x="11117580" y="3312160"/>
            <a:ext cx="107442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782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0CDA98-A4D1-0849-AE87-488DDF0E6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505073" y="1894999"/>
            <a:ext cx="3779521" cy="283464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C93D3C-83B4-0E4F-855A-3DFE732D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6E991D-3E47-8449-A5C2-E11AB59DC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400800" y="2515389"/>
            <a:ext cx="2865120" cy="2148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5EE251-4B87-DE4A-9F38-6F404E03A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076494" y="3049268"/>
            <a:ext cx="3779523" cy="28346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F3707C-B4CD-0942-BEEC-5790BE1DDA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1939827" y="585944"/>
            <a:ext cx="6172200" cy="46291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56F3F5-5B86-894F-8D29-58212C306DF6}"/>
              </a:ext>
            </a:extLst>
          </p:cNvPr>
          <p:cNvSpPr/>
          <p:nvPr/>
        </p:nvSpPr>
        <p:spPr>
          <a:xfrm>
            <a:off x="1917671" y="0"/>
            <a:ext cx="1543177" cy="6172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2821370-321B-474C-81A7-D8ED1FC6F7FB}"/>
              </a:ext>
            </a:extLst>
          </p:cNvPr>
          <p:cNvSpPr/>
          <p:nvPr/>
        </p:nvSpPr>
        <p:spPr>
          <a:xfrm>
            <a:off x="2045044" y="3039505"/>
            <a:ext cx="1315501" cy="4962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DED200-2719-6B41-9F14-5D8E0FD3531C}"/>
              </a:ext>
            </a:extLst>
          </p:cNvPr>
          <p:cNvSpPr/>
          <p:nvPr/>
        </p:nvSpPr>
        <p:spPr>
          <a:xfrm>
            <a:off x="6096000" y="407987"/>
            <a:ext cx="287897" cy="46939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F2297A7C-767A-0D41-B16D-45F48D895449}"/>
              </a:ext>
            </a:extLst>
          </p:cNvPr>
          <p:cNvSpPr/>
          <p:nvPr/>
        </p:nvSpPr>
        <p:spPr>
          <a:xfrm>
            <a:off x="5886197" y="3148646"/>
            <a:ext cx="865508" cy="446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6ADC0A3D-D34E-4C48-9A7C-B33769254948}"/>
              </a:ext>
            </a:extLst>
          </p:cNvPr>
          <p:cNvSpPr/>
          <p:nvPr/>
        </p:nvSpPr>
        <p:spPr>
          <a:xfrm>
            <a:off x="8999185" y="3281759"/>
            <a:ext cx="449446" cy="4389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8088AA-F75B-DA41-9951-AB80A71D85AF}"/>
              </a:ext>
            </a:extLst>
          </p:cNvPr>
          <p:cNvSpPr/>
          <p:nvPr/>
        </p:nvSpPr>
        <p:spPr>
          <a:xfrm>
            <a:off x="-1755067" y="62546"/>
            <a:ext cx="2231345" cy="6172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7899E8DF-A1E0-284C-8CB4-40D53CB4A826}"/>
              </a:ext>
            </a:extLst>
          </p:cNvPr>
          <p:cNvSpPr/>
          <p:nvPr/>
        </p:nvSpPr>
        <p:spPr>
          <a:xfrm>
            <a:off x="-608052" y="3051965"/>
            <a:ext cx="1315501" cy="4962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46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EE6245F-CD07-994A-9A44-2C9C5F675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650" y="3409950"/>
            <a:ext cx="12700" cy="3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F0EBFE-95B2-A54C-AFEF-61EFBCED1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185" y="623030"/>
            <a:ext cx="3350329" cy="55738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7E55C0-DC70-424F-9D07-26E6703B5C32}"/>
              </a:ext>
            </a:extLst>
          </p:cNvPr>
          <p:cNvSpPr/>
          <p:nvPr/>
        </p:nvSpPr>
        <p:spPr>
          <a:xfrm>
            <a:off x="2458587" y="361949"/>
            <a:ext cx="2231345" cy="6172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B551EC-EFC4-E442-8406-CCFA63EDD1C6}"/>
              </a:ext>
            </a:extLst>
          </p:cNvPr>
          <p:cNvSpPr/>
          <p:nvPr/>
        </p:nvSpPr>
        <p:spPr>
          <a:xfrm>
            <a:off x="7499424" y="623031"/>
            <a:ext cx="2231345" cy="6172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D95960-703D-B34D-BB8B-EDA933172D1F}"/>
              </a:ext>
            </a:extLst>
          </p:cNvPr>
          <p:cNvSpPr/>
          <p:nvPr/>
        </p:nvSpPr>
        <p:spPr>
          <a:xfrm>
            <a:off x="4958598" y="6184257"/>
            <a:ext cx="25502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 tooltip="User:TheGoldenBox"/>
              </a:rPr>
              <a:t>Source: Rafael Fernandez</a:t>
            </a:r>
            <a:endParaRPr lang="en-US" dirty="0"/>
          </a:p>
          <a:p>
            <a:r>
              <a:rPr lang="en-US" dirty="0"/>
              <a:t>As found on Wikipedia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142A6023-767C-8348-A44C-76880CBF882A}"/>
              </a:ext>
            </a:extLst>
          </p:cNvPr>
          <p:cNvSpPr/>
          <p:nvPr/>
        </p:nvSpPr>
        <p:spPr>
          <a:xfrm>
            <a:off x="3111684" y="2951795"/>
            <a:ext cx="1315501" cy="4962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09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FDBA-89AD-2140-A420-729D3AA7F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9B35C-FB73-2A44-84F6-393821E32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is</a:t>
            </a:r>
          </a:p>
          <a:p>
            <a:r>
              <a:rPr lang="en-US" dirty="0"/>
              <a:t>Use at your own risk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03D53-36A3-6641-A243-AFB0BF5E5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39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33C7-EDB8-0346-90A0-F96103D4A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Introduction</a:t>
            </a:r>
          </a:p>
          <a:p>
            <a:r>
              <a:rPr lang="en-US" altLang="en-US" dirty="0"/>
              <a:t>Growth</a:t>
            </a:r>
          </a:p>
          <a:p>
            <a:r>
              <a:rPr lang="en-US" altLang="en-US" dirty="0"/>
              <a:t>Maturity</a:t>
            </a:r>
          </a:p>
          <a:p>
            <a:r>
              <a:rPr lang="en-US" altLang="en-US" dirty="0"/>
              <a:t>Decline</a:t>
            </a:r>
          </a:p>
          <a:p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D1DA7BF-B492-BF4A-B536-E031CADB8B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What the Product Life Cycle has to do with Project Management</a:t>
            </a:r>
          </a:p>
        </p:txBody>
      </p:sp>
      <p:sp>
        <p:nvSpPr>
          <p:cNvPr id="5" name="WordArt 5">
            <a:extLst>
              <a:ext uri="{FF2B5EF4-FFF2-40B4-BE49-F238E27FC236}">
                <a16:creationId xmlns:a16="http://schemas.microsoft.com/office/drawing/2014/main" id="{7FAA07FA-7D48-4D4D-8752-613B90B60D50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3954473" y="1250976"/>
            <a:ext cx="6705600" cy="63246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Project Managers</a:t>
            </a:r>
          </a:p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are</a:t>
            </a:r>
          </a:p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 needed at each </a:t>
            </a:r>
          </a:p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step!   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542C5EA0-B471-A74B-A46E-5E42A2A0F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54000" cy="244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/>
              <a:t>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0A67E-0BA5-7D4F-A6B3-D999D519B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8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A8A9A-201A-8442-A199-17DFB6506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Business Case: Where a project starts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EC48E-7386-FE47-B0B1-AC88C80D5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4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“A documented economic feasibility study used to establish the validity of the benefits of a” specific effort “that is used as a basis for authorization of further project management activities.”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780FD-25C7-7D43-BD59-057225A7F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379D86-902D-7E47-B503-BE922A20F472}"/>
              </a:ext>
            </a:extLst>
          </p:cNvPr>
          <p:cNvSpPr txBox="1"/>
          <p:nvPr/>
        </p:nvSpPr>
        <p:spPr>
          <a:xfrm>
            <a:off x="838200" y="3976689"/>
            <a:ext cx="2265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(PMBOK 6</a:t>
            </a:r>
            <a:r>
              <a:rPr lang="en-US" baseline="30000" dirty="0"/>
              <a:t>th</a:t>
            </a:r>
            <a:r>
              <a:rPr lang="en-US" dirty="0"/>
              <a:t> ed., p. 29)</a:t>
            </a:r>
          </a:p>
        </p:txBody>
      </p:sp>
    </p:spTree>
    <p:extLst>
      <p:ext uri="{BB962C8B-B14F-4D97-AF65-F5344CB8AC3E}">
        <p14:creationId xmlns:p14="http://schemas.microsoft.com/office/powerpoint/2010/main" val="2864004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A8A9A-201A-8442-A199-17DFB6506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46075"/>
            <a:ext cx="10515600" cy="1325563"/>
          </a:xfrm>
        </p:spPr>
        <p:txBody>
          <a:bodyPr/>
          <a:lstStyle/>
          <a:p>
            <a:r>
              <a:rPr lang="en-US" dirty="0"/>
              <a:t>Project Business Case: Some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EC48E-7386-FE47-B0B1-AC88C80D5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0888"/>
            <a:ext cx="10515600" cy="61071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u="sng" dirty="0"/>
              <a:t>Business Need:</a:t>
            </a:r>
          </a:p>
          <a:p>
            <a:r>
              <a:rPr lang="en-US" dirty="0"/>
              <a:t>Why is this project desired?</a:t>
            </a:r>
          </a:p>
          <a:p>
            <a:r>
              <a:rPr lang="en-US" dirty="0"/>
              <a:t>How does it support the organizational vision/Mission?</a:t>
            </a:r>
          </a:p>
          <a:p>
            <a:r>
              <a:rPr lang="en-US" dirty="0"/>
              <a:t>Description of prosed project.</a:t>
            </a:r>
          </a:p>
          <a:p>
            <a:pPr marL="0" indent="0">
              <a:buNone/>
            </a:pPr>
            <a:r>
              <a:rPr lang="en-US" u="sng" dirty="0"/>
              <a:t>Analysis of the Situation:</a:t>
            </a:r>
          </a:p>
          <a:p>
            <a:r>
              <a:rPr lang="en-US" dirty="0"/>
              <a:t>Critical success factors</a:t>
            </a:r>
          </a:p>
          <a:p>
            <a:r>
              <a:rPr lang="en-US" dirty="0"/>
              <a:t>Known risks</a:t>
            </a:r>
          </a:p>
          <a:p>
            <a:r>
              <a:rPr lang="en-US" dirty="0"/>
              <a:t>Identification of examined options, and option selection criteria used</a:t>
            </a:r>
          </a:p>
          <a:p>
            <a:r>
              <a:rPr lang="en-US" dirty="0"/>
              <a:t>NPV (if appropriate, assess financial viability)</a:t>
            </a:r>
          </a:p>
          <a:p>
            <a:pPr marL="0" indent="0">
              <a:buNone/>
            </a:pPr>
            <a:r>
              <a:rPr lang="en-US" u="sng" dirty="0"/>
              <a:t>Recommendation:</a:t>
            </a:r>
            <a:endParaRPr lang="en-US" dirty="0"/>
          </a:p>
          <a:p>
            <a:r>
              <a:rPr lang="en-US" dirty="0"/>
              <a:t>Proceed or not &amp; why</a:t>
            </a:r>
          </a:p>
          <a:p>
            <a:r>
              <a:rPr lang="en-US" dirty="0"/>
              <a:t>expected due date</a:t>
            </a:r>
          </a:p>
          <a:p>
            <a:pPr marL="0" indent="0">
              <a:buNone/>
            </a:pPr>
            <a:r>
              <a:rPr lang="en-US" u="sng" dirty="0"/>
              <a:t>Evaluation: </a:t>
            </a:r>
          </a:p>
          <a:p>
            <a:r>
              <a:rPr lang="en-US" dirty="0"/>
              <a:t>Identification of factors that will be used to determine if the deliverable of the project is a success.</a:t>
            </a:r>
          </a:p>
          <a:p>
            <a:r>
              <a:rPr lang="en-US" dirty="0"/>
              <a:t>How will success measures be tracked, and who will they be reported to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780FD-25C7-7D43-BD59-057225A7F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739366-1F9A-DD48-B2DD-CEA2BF9C6594}"/>
              </a:ext>
            </a:extLst>
          </p:cNvPr>
          <p:cNvSpPr txBox="1"/>
          <p:nvPr/>
        </p:nvSpPr>
        <p:spPr>
          <a:xfrm rot="5400000">
            <a:off x="10591800" y="2808289"/>
            <a:ext cx="259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(PMBOK 6</a:t>
            </a:r>
            <a:r>
              <a:rPr lang="en-US" baseline="30000" dirty="0"/>
              <a:t>th</a:t>
            </a:r>
            <a:r>
              <a:rPr lang="en-US" dirty="0"/>
              <a:t> Ed, PP. 31-32)</a:t>
            </a:r>
          </a:p>
        </p:txBody>
      </p:sp>
    </p:spTree>
    <p:extLst>
      <p:ext uri="{BB962C8B-B14F-4D97-AF65-F5344CB8AC3E}">
        <p14:creationId xmlns:p14="http://schemas.microsoft.com/office/powerpoint/2010/main" val="1591919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1F67-4FEA-D946-8BE8-00CB8F9D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These documents formally launch a project…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DFBB0C-8DB1-A34F-AA6E-8C09CEA18987}"/>
              </a:ext>
            </a:extLst>
          </p:cNvPr>
          <p:cNvSpPr txBox="1">
            <a:spLocks noChangeArrowheads="1"/>
          </p:cNvSpPr>
          <p:nvPr/>
        </p:nvSpPr>
        <p:spPr>
          <a:xfrm>
            <a:off x="3124200" y="196691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b="1"/>
              <a:t>    A Statement of Work (SOW)</a:t>
            </a:r>
          </a:p>
          <a:p>
            <a:pPr>
              <a:buFontTx/>
              <a:buNone/>
            </a:pPr>
            <a:endParaRPr lang="en-US" altLang="en-US" sz="4000" b="1"/>
          </a:p>
          <a:p>
            <a:pPr>
              <a:buFontTx/>
              <a:buNone/>
            </a:pPr>
            <a:r>
              <a:rPr lang="en-US" altLang="en-US"/>
              <a:t>                   and/or  </a:t>
            </a:r>
          </a:p>
          <a:p>
            <a:pPr>
              <a:buFontTx/>
              <a:buNone/>
            </a:pPr>
            <a:endParaRPr lang="en-US" altLang="en-US" sz="4000"/>
          </a:p>
          <a:p>
            <a:pPr>
              <a:buFontTx/>
              <a:buNone/>
            </a:pPr>
            <a:r>
              <a:rPr lang="en-US" altLang="en-US" sz="4000" b="1"/>
              <a:t>         </a:t>
            </a:r>
            <a:r>
              <a:rPr lang="en-US" altLang="en-US" b="1"/>
              <a:t>Project Charter</a:t>
            </a:r>
          </a:p>
          <a:p>
            <a:endParaRPr lang="en-US" altLang="en-US"/>
          </a:p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C0DB44-A2D0-2140-871D-95736F26B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2BB50-0F01-9C46-809D-B98CB9FBA90C}"/>
              </a:ext>
            </a:extLst>
          </p:cNvPr>
          <p:cNvSpPr txBox="1"/>
          <p:nvPr/>
        </p:nvSpPr>
        <p:spPr>
          <a:xfrm>
            <a:off x="165100" y="1804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3634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8B2A120-55B6-F04B-A9A2-14F74D432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PMI Definitions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8436ED-DD45-5B41-BDFD-71AFF5203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Statement of Work (SOW): A narrative description of products, services, or results to be delivered by the project. (PMBOK 6</a:t>
            </a:r>
            <a:r>
              <a:rPr lang="en-US" sz="2800" baseline="30000" dirty="0"/>
              <a:t>th</a:t>
            </a:r>
            <a:r>
              <a:rPr lang="en-US" sz="2800" dirty="0"/>
              <a:t> ed., p. 724)</a:t>
            </a:r>
          </a:p>
          <a:p>
            <a:r>
              <a:rPr lang="en-US" sz="2800" dirty="0"/>
              <a:t>Project Charter: A document issued by the project initiator or sponsor that formally authorizes the existence of a project and provides the project manager with the authority to apply organizational resources to project activities. (PMBOK 6</a:t>
            </a:r>
            <a:r>
              <a:rPr lang="en-US" sz="2800" baseline="30000" dirty="0"/>
              <a:t>th</a:t>
            </a:r>
            <a:r>
              <a:rPr lang="en-US" sz="2800" dirty="0"/>
              <a:t> ed., p. 715)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FA9C8-FBD4-1B45-B9CE-A90C1963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04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B9B10-9655-2946-8F46-8A3ABE58E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734B6-C369-3142-9B5B-DF576B0B0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WordArt 4">
            <a:extLst>
              <a:ext uri="{FF2B5EF4-FFF2-40B4-BE49-F238E27FC236}">
                <a16:creationId xmlns:a16="http://schemas.microsoft.com/office/drawing/2014/main" id="{8D466CA9-CE4C-C840-97E9-C8B601087312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2865120" y="365125"/>
            <a:ext cx="5943600" cy="49530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4  Key</a:t>
            </a:r>
          </a:p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Considerations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90DDA-C614-E045-A6B5-083334C5F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79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angle 3">
            <a:extLst>
              <a:ext uri="{FF2B5EF4-FFF2-40B4-BE49-F238E27FC236}">
                <a16:creationId xmlns:a16="http://schemas.microsoft.com/office/drawing/2014/main" id="{B505EEE2-60D4-0B4E-99B4-F0721063BB8C}"/>
              </a:ext>
            </a:extLst>
          </p:cNvPr>
          <p:cNvSpPr/>
          <p:nvPr/>
        </p:nvSpPr>
        <p:spPr>
          <a:xfrm>
            <a:off x="4229100" y="1787710"/>
            <a:ext cx="3733800" cy="28956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F3FD3-02E2-864A-8A24-ADC91C8870D8}"/>
              </a:ext>
            </a:extLst>
          </p:cNvPr>
          <p:cNvSpPr txBox="1"/>
          <p:nvPr/>
        </p:nvSpPr>
        <p:spPr>
          <a:xfrm>
            <a:off x="5493912" y="3219530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Scope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1B4343-1A89-B04F-A847-E258EB19224E}"/>
              </a:ext>
            </a:extLst>
          </p:cNvPr>
          <p:cNvSpPr txBox="1"/>
          <p:nvPr/>
        </p:nvSpPr>
        <p:spPr>
          <a:xfrm>
            <a:off x="3892216" y="2565207"/>
            <a:ext cx="13035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Quality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40B9C-F5D5-2A4A-8975-B55B32DEDAD6}"/>
              </a:ext>
            </a:extLst>
          </p:cNvPr>
          <p:cNvSpPr txBox="1"/>
          <p:nvPr/>
        </p:nvSpPr>
        <p:spPr>
          <a:xfrm>
            <a:off x="5606499" y="4730347"/>
            <a:ext cx="9236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3BA11-F6BF-C446-93BA-DC3B8E98BB7C}"/>
              </a:ext>
            </a:extLst>
          </p:cNvPr>
          <p:cNvSpPr txBox="1"/>
          <p:nvPr/>
        </p:nvSpPr>
        <p:spPr>
          <a:xfrm>
            <a:off x="7016416" y="2565207"/>
            <a:ext cx="9712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AB18F6-8D2B-3D4B-80EF-38B452E4A6BD}"/>
              </a:ext>
            </a:extLst>
          </p:cNvPr>
          <p:cNvSpPr txBox="1"/>
          <p:nvPr/>
        </p:nvSpPr>
        <p:spPr>
          <a:xfrm>
            <a:off x="1803400" y="416560"/>
            <a:ext cx="40310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The Iron Triangle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B26E33-F634-C549-86D7-DC26DF1F80BE}"/>
              </a:ext>
            </a:extLst>
          </p:cNvPr>
          <p:cNvSpPr txBox="1"/>
          <p:nvPr/>
        </p:nvSpPr>
        <p:spPr>
          <a:xfrm>
            <a:off x="6789405" y="5852160"/>
            <a:ext cx="262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(Kerzner, 2009, pp. 5-6)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97BA033-890F-3F46-850E-178FB0972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55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D0F5-5023-AD4B-9B95-33CA0A3AF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500062"/>
            <a:ext cx="1200912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 role of a project manager is to successfully balance the four key considerations; </a:t>
            </a:r>
            <a:r>
              <a:rPr lang="en-US" u="sng" dirty="0"/>
              <a:t>Time, Cost, Quality and Scope.</a:t>
            </a:r>
            <a:r>
              <a:rPr lang="en-US" dirty="0"/>
              <a:t>  A successful project will: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EEE7DA-2481-B24A-8A32-409CBAF95D7F}"/>
              </a:ext>
            </a:extLst>
          </p:cNvPr>
          <p:cNvSpPr/>
          <p:nvPr/>
        </p:nvSpPr>
        <p:spPr>
          <a:xfrm>
            <a:off x="609600" y="2147203"/>
            <a:ext cx="10972800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 within an acceptable level of adherence to each of these 4 considerations (Time, Cost, Quality and Scope), as based on the stated needs of stakeholders who have the power to determine success.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consumers of the project’s deliverables are satisfied.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necessary resources for the project (technology, specific professional skills, unique materials, etc.) are available to the project team when they are needed*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DEA976-E1EC-6C44-B5C6-40403F88DCC1}"/>
              </a:ext>
            </a:extLst>
          </p:cNvPr>
          <p:cNvSpPr txBox="1"/>
          <p:nvPr/>
        </p:nvSpPr>
        <p:spPr>
          <a:xfrm>
            <a:off x="894521" y="5842337"/>
            <a:ext cx="10972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*Though not a part of the Iron Triangle, this was added because in the PMBOK 6</a:t>
            </a:r>
            <a:r>
              <a:rPr lang="en-US" baseline="30000" dirty="0"/>
              <a:t>th</a:t>
            </a:r>
            <a:r>
              <a:rPr lang="en-US" dirty="0"/>
              <a:t> ed., on p.  10, “resources” are specifically mentioned along side of Time, Cost, Quality and Scope.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7F542-0A40-5F4E-A7EC-420839F52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FA8EDA-EFBA-784F-8858-EB7FA9AE07F3}"/>
              </a:ext>
            </a:extLst>
          </p:cNvPr>
          <p:cNvSpPr txBox="1"/>
          <p:nvPr/>
        </p:nvSpPr>
        <p:spPr>
          <a:xfrm>
            <a:off x="9253205" y="3528060"/>
            <a:ext cx="2621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(Kerzner, 2009, pp. 5-6)</a:t>
            </a:r>
          </a:p>
        </p:txBody>
      </p:sp>
    </p:spTree>
    <p:extLst>
      <p:ext uri="{BB962C8B-B14F-4D97-AF65-F5344CB8AC3E}">
        <p14:creationId xmlns:p14="http://schemas.microsoft.com/office/powerpoint/2010/main" val="848958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FE20F5A9-BD87-3B4A-B995-5C95D173F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199" y="6245225"/>
            <a:ext cx="2863851" cy="476250"/>
          </a:xfrm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074ABD0-1334-9C43-8506-948B7F8C9107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0731FD24-4376-D04A-B354-23174C2A78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12" y="136525"/>
            <a:ext cx="11566207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dirty="0"/>
              <a:t>PMI’s Definitions as found in the PMBOK 6</a:t>
            </a:r>
            <a:r>
              <a:rPr lang="en-US" altLang="en-US" sz="4400" baseline="30000" dirty="0"/>
              <a:t>th</a:t>
            </a:r>
            <a:r>
              <a:rPr lang="en-US" altLang="en-US" sz="4400" dirty="0"/>
              <a:t> Ed.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DE490719-1C2B-D643-903A-8EFBD7855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13" y="1752600"/>
            <a:ext cx="12088262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 dirty="0"/>
              <a:t>Cost: “</a:t>
            </a:r>
            <a:r>
              <a:rPr lang="en-US" sz="2800" dirty="0"/>
              <a:t>Project Cost Management should consider the effect of project decisions on the subsequent recurring cost of using, maintain, and supporting the product, service or result of the project” (p. 233)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 dirty="0"/>
              <a:t>Quality</a:t>
            </a:r>
            <a:r>
              <a:rPr lang="en-US" altLang="en-US" sz="2800" dirty="0"/>
              <a:t>: (p. 718) The degree to which a set of inherent characteristics fulfills requirements. 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 dirty="0"/>
              <a:t>Scope</a:t>
            </a:r>
            <a:r>
              <a:rPr lang="en-US" altLang="en-US" sz="2800" dirty="0"/>
              <a:t> (p. 722) The sum of the products, services, and results to be provided as a project.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b="1" dirty="0"/>
              <a:t>Time: </a:t>
            </a:r>
            <a:r>
              <a:rPr lang="en-US" altLang="en-US" sz="2800" i="1" dirty="0"/>
              <a:t>A limited period or interval, as between two successive events </a:t>
            </a:r>
            <a:r>
              <a:rPr lang="en-US" altLang="en-US" sz="2800" dirty="0"/>
              <a:t>**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1D62C78A-60F9-264D-AA96-A72DF2B0C9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12" y="5244147"/>
            <a:ext cx="1227364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/>
              <a:t>* To PMI, just meeting requirements as a core success criteria. Modern quality experts establish the expectation customer satisfaction.  For example, and according to Juran, meeting expectations regarding fitness of use is the definition of quality.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i="1" dirty="0"/>
              <a:t>** </a:t>
            </a:r>
            <a:r>
              <a:rPr lang="en-US" altLang="en-US" sz="1800" dirty="0"/>
              <a:t>Dictionary.com – 4</a:t>
            </a:r>
            <a:r>
              <a:rPr lang="en-US" altLang="en-US" sz="1800" baseline="30000" dirty="0"/>
              <a:t>th</a:t>
            </a:r>
            <a:r>
              <a:rPr lang="en-US" altLang="en-US" sz="1800" dirty="0"/>
              <a:t> definition</a:t>
            </a:r>
            <a:endParaRPr lang="en-US" alt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1714028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34F3-4D4C-9F45-8598-B42B4A554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Specifically on the Project Manager’s Role</a:t>
            </a:r>
            <a:br>
              <a:rPr lang="en-US" dirty="0"/>
            </a:br>
            <a:r>
              <a:rPr lang="en-US" dirty="0"/>
              <a:t>(PMBOK 6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en-US" dirty="0" err="1"/>
              <a:t>ed</a:t>
            </a:r>
            <a:r>
              <a:rPr lang="en-US" dirty="0"/>
              <a:t> p. 52)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79C37-276F-BC4F-99DE-6437EDDFA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Possess understanding, knowledge* and experience</a:t>
            </a:r>
          </a:p>
          <a:p>
            <a:r>
              <a:rPr lang="en-US" dirty="0"/>
              <a:t>“Provides </a:t>
            </a:r>
            <a:r>
              <a:rPr lang="en-US" b="1" u="sng" dirty="0"/>
              <a:t>leadership</a:t>
            </a:r>
            <a:r>
              <a:rPr lang="en-US" dirty="0"/>
              <a:t>”*</a:t>
            </a:r>
          </a:p>
          <a:p>
            <a:r>
              <a:rPr lang="en-US" dirty="0"/>
              <a:t>Coordination through communication;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Existence of requirements (BV)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Planning, including project schedules (Gantt charts/ MS Project)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Monitor/control (BV)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SMART Goals/Metrics/KPIs Project execution</a:t>
            </a:r>
          </a:p>
          <a:p>
            <a:pPr lvl="3">
              <a:buFont typeface="Wingdings" pitchFamily="2" charset="2"/>
              <a:buChar char="ü"/>
            </a:pPr>
            <a:r>
              <a:rPr lang="en-US" dirty="0"/>
              <a:t>Project’s outcome</a:t>
            </a:r>
          </a:p>
          <a:p>
            <a:r>
              <a:rPr lang="en-US" dirty="0"/>
              <a:t>The PM does not need to be an expert! (BV)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803601-B716-674B-BF8B-1130B544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F0FF8-362B-4D43-B2BC-E916CA3C7DE4}"/>
              </a:ext>
            </a:extLst>
          </p:cNvPr>
          <p:cNvSpPr txBox="1"/>
          <p:nvPr/>
        </p:nvSpPr>
        <p:spPr>
          <a:xfrm>
            <a:off x="709863" y="6176963"/>
            <a:ext cx="322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dirty="0"/>
              <a:t>* See future slide in this section</a:t>
            </a:r>
          </a:p>
        </p:txBody>
      </p:sp>
    </p:spTree>
    <p:extLst>
      <p:ext uri="{BB962C8B-B14F-4D97-AF65-F5344CB8AC3E}">
        <p14:creationId xmlns:p14="http://schemas.microsoft.com/office/powerpoint/2010/main" val="4003503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CCC-49E8-D145-8FE4-FF5F40FE6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Purpose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6DDF-AC9E-E048-96FC-1144E6765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Define what a project is</a:t>
            </a:r>
          </a:p>
          <a:p>
            <a:r>
              <a:rPr lang="en-US" altLang="en-US" dirty="0"/>
              <a:t>Explain why we do projects</a:t>
            </a:r>
          </a:p>
          <a:p>
            <a:r>
              <a:rPr lang="en-US" altLang="en-US" dirty="0"/>
              <a:t>Define what project managers do</a:t>
            </a:r>
          </a:p>
          <a:p>
            <a:r>
              <a:rPr lang="en-US" altLang="en-US" dirty="0"/>
              <a:t>Define key terms using PMI’s words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739A6-4993-744F-AFE5-0E93FA60E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01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D34F3-4D4C-9F45-8598-B42B4A554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Specifically on the Project Manager’s Role</a:t>
            </a:r>
            <a:br>
              <a:rPr lang="en-US" dirty="0"/>
            </a:br>
            <a:r>
              <a:rPr lang="en-US" dirty="0"/>
              <a:t>(PMBOK 6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en-US" dirty="0" err="1"/>
              <a:t>ed</a:t>
            </a:r>
            <a:r>
              <a:rPr lang="en-US" dirty="0"/>
              <a:t> p. 52)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79C37-276F-BC4F-99DE-6437EDDFA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Knowledge: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Technical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Project management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Understanding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Experience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803601-B716-674B-BF8B-1130B544E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892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A3FFF-456C-054B-8B5A-15E22466B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PMI On Leadership (PMBOK 6</a:t>
            </a:r>
            <a:r>
              <a:rPr lang="en-US" baseline="30000" dirty="0"/>
              <a:t>th</a:t>
            </a:r>
            <a:r>
              <a:rPr lang="en-US" dirty="0"/>
              <a:t> ed. P. 60)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BD16A-701D-0544-8CBE-CD717CC91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For a team:</a:t>
            </a:r>
          </a:p>
          <a:p>
            <a:r>
              <a:rPr lang="en-US" dirty="0"/>
              <a:t>Guide</a:t>
            </a:r>
          </a:p>
          <a:p>
            <a:r>
              <a:rPr lang="en-US" dirty="0"/>
              <a:t>Motivate</a:t>
            </a:r>
          </a:p>
          <a:p>
            <a:r>
              <a:rPr lang="en-US" dirty="0"/>
              <a:t>Direct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PM’s Leadership Abilities (in no order –BV):</a:t>
            </a:r>
            <a:endParaRPr lang="en-US" dirty="0">
              <a:cs typeface="Calibri"/>
            </a:endParaRPr>
          </a:p>
          <a:p>
            <a:r>
              <a:rPr lang="en-US" dirty="0"/>
              <a:t>Communication</a:t>
            </a:r>
          </a:p>
          <a:p>
            <a:r>
              <a:rPr lang="en-US" dirty="0">
                <a:cs typeface="Calibri"/>
              </a:rPr>
              <a:t>Interpersonal skills</a:t>
            </a:r>
            <a:endParaRPr lang="en-US" dirty="0"/>
          </a:p>
          <a:p>
            <a:r>
              <a:rPr lang="en-US" dirty="0"/>
              <a:t>Problem solving</a:t>
            </a:r>
            <a:endParaRPr lang="en-US" sz="2600" dirty="0"/>
          </a:p>
          <a:p>
            <a:r>
              <a:rPr lang="en-US" sz="2600" dirty="0"/>
              <a:t>Negotiation</a:t>
            </a:r>
            <a:endParaRPr lang="en-US" sz="2600" dirty="0">
              <a:cs typeface="Calibri"/>
            </a:endParaRPr>
          </a:p>
          <a:p>
            <a:r>
              <a:rPr lang="en-US" dirty="0"/>
              <a:t>Critical thinking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B9B33-8B48-6545-81D9-63111AE67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721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BB551-5518-234B-9B81-0BA4E3071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D124B-674A-054D-9365-6EC7C4748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7C3CE-0A0C-984F-9CA1-806A5FA53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32</a:t>
            </a:fld>
            <a:endParaRPr lang="en-US"/>
          </a:p>
        </p:txBody>
      </p:sp>
      <p:sp>
        <p:nvSpPr>
          <p:cNvPr id="5" name="WordArt 4">
            <a:extLst>
              <a:ext uri="{FF2B5EF4-FFF2-40B4-BE49-F238E27FC236}">
                <a16:creationId xmlns:a16="http://schemas.microsoft.com/office/drawing/2014/main" id="{0E27EB2B-F390-1A40-A6F0-8D63F91CAEA4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1524000" y="611187"/>
            <a:ext cx="9144000" cy="5635625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 Few Words From </a:t>
            </a:r>
          </a:p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PMI on Projects</a:t>
            </a:r>
          </a:p>
        </p:txBody>
      </p:sp>
    </p:spTree>
    <p:extLst>
      <p:ext uri="{BB962C8B-B14F-4D97-AF65-F5344CB8AC3E}">
        <p14:creationId xmlns:p14="http://schemas.microsoft.com/office/powerpoint/2010/main" val="21455762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80EEA-A86A-FC42-A94B-97C59FAC2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PMBOK 5</a:t>
            </a:r>
            <a:r>
              <a:rPr lang="en-US" baseline="30000" dirty="0"/>
              <a:t>th</a:t>
            </a:r>
            <a:r>
              <a:rPr lang="en-US" dirty="0"/>
              <a:t> Ed, p. 51.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3024E1-0CF0-074C-BF1F-76657A573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2278771" y="-1110038"/>
            <a:ext cx="5796835" cy="990198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665B-A24E-5E4A-B6EC-757140E8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64FEFA-6595-6F4C-B151-75DFC0CCF896}"/>
              </a:ext>
            </a:extLst>
          </p:cNvPr>
          <p:cNvSpPr txBox="1"/>
          <p:nvPr/>
        </p:nvSpPr>
        <p:spPr>
          <a:xfrm>
            <a:off x="10709910" y="1600200"/>
            <a:ext cx="1470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next slide</a:t>
            </a:r>
          </a:p>
        </p:txBody>
      </p:sp>
    </p:spTree>
    <p:extLst>
      <p:ext uri="{BB962C8B-B14F-4D97-AF65-F5344CB8AC3E}">
        <p14:creationId xmlns:p14="http://schemas.microsoft.com/office/powerpoint/2010/main" val="3177255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C477-BD6C-3147-8290-9E9BE3B4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 on process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0921E-8FAD-C140-AA82-6C1C0598B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projectmanagementacademy.net</a:t>
            </a:r>
            <a:r>
              <a:rPr lang="en-US"/>
              <a:t>/articles/five-traditional-process-groups/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7891C-E225-B443-A73A-C3F7EE14E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905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>
            <a:extLst>
              <a:ext uri="{FF2B5EF4-FFF2-40B4-BE49-F238E27FC236}">
                <a16:creationId xmlns:a16="http://schemas.microsoft.com/office/drawing/2014/main" id="{4EA8C926-04F0-644F-85D9-E13AD6D77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13" y="457200"/>
            <a:ext cx="11891327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dirty="0"/>
              <a:t>Project Manager Responsibilities Defined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4400" dirty="0"/>
              <a:t>(PMBOK 6</a:t>
            </a:r>
            <a:r>
              <a:rPr lang="en-US" altLang="en-US" sz="4400" baseline="30000" dirty="0"/>
              <a:t>th</a:t>
            </a:r>
            <a:r>
              <a:rPr lang="en-US" altLang="en-US" sz="4400" dirty="0"/>
              <a:t> ed., p. 52 &amp; p. 716)</a:t>
            </a: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6E8DFBAF-9B20-6547-8847-90CAE5956C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638" y="2438400"/>
            <a:ext cx="11671954" cy="2492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b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dirty="0"/>
              <a:t>“The project manager is the person assigned by the performing organization* to lead the team that is responsible for achieving the project objectives.”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b="1" dirty="0"/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5EC650-4BAA-8E4C-AB21-2E3F9F0FFCB2}"/>
              </a:ext>
            </a:extLst>
          </p:cNvPr>
          <p:cNvSpPr txBox="1"/>
          <p:nvPr/>
        </p:nvSpPr>
        <p:spPr>
          <a:xfrm>
            <a:off x="528638" y="6079867"/>
            <a:ext cx="1074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*This definition assumes the entire company is the “performing organization.” 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B485DC0-68B8-7C4B-BFA3-7AA950AD2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786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7C2C638-3B08-1044-949E-2EB6D0D1229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17638"/>
            <a:ext cx="8686800" cy="6019800"/>
          </a:xfrm>
        </p:spPr>
        <p:txBody>
          <a:bodyPr/>
          <a:lstStyle/>
          <a:p>
            <a:r>
              <a:rPr lang="en-US" altLang="en-US" sz="2800" dirty="0"/>
              <a:t>Related Lexicon (new words)</a:t>
            </a:r>
          </a:p>
          <a:p>
            <a:pPr lvl="1"/>
            <a:r>
              <a:rPr lang="en-US" altLang="en-US" dirty="0"/>
              <a:t>Program</a:t>
            </a:r>
          </a:p>
          <a:p>
            <a:pPr lvl="1"/>
            <a:r>
              <a:rPr lang="en-US" altLang="en-US" dirty="0"/>
              <a:t>SMART</a:t>
            </a:r>
          </a:p>
          <a:p>
            <a:pPr lvl="2"/>
            <a:r>
              <a:rPr lang="en-US" altLang="en-US" sz="2800" dirty="0"/>
              <a:t>Specific</a:t>
            </a:r>
          </a:p>
          <a:p>
            <a:pPr lvl="2"/>
            <a:r>
              <a:rPr lang="en-US" altLang="en-US" sz="2800" dirty="0"/>
              <a:t>Measurable</a:t>
            </a:r>
          </a:p>
          <a:p>
            <a:pPr lvl="2"/>
            <a:r>
              <a:rPr lang="en-US" altLang="en-US" sz="2800" dirty="0"/>
              <a:t>Achievable</a:t>
            </a:r>
          </a:p>
          <a:p>
            <a:pPr lvl="2"/>
            <a:r>
              <a:rPr lang="en-US" altLang="en-US" sz="2800" dirty="0"/>
              <a:t>Realistic / Relevant</a:t>
            </a:r>
          </a:p>
          <a:p>
            <a:pPr lvl="2"/>
            <a:r>
              <a:rPr lang="en-US" altLang="en-US" sz="2800" dirty="0"/>
              <a:t>Time bound</a:t>
            </a:r>
          </a:p>
          <a:p>
            <a:endParaRPr lang="en-US" alt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70A562-BB4D-6648-9B98-E8FB5C14CE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altLang="en-US" dirty="0"/>
              <a:t>SMART + Lexicon Use Example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B3BA-921E-2A4D-B856-FB427E958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462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EC52A-8876-4745-8F43-44BB4BB20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word on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A79CA-F757-7443-99FD-2C21F822D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Metrics are just a way to measure</a:t>
            </a:r>
          </a:p>
          <a:p>
            <a:r>
              <a:rPr lang="en-US" dirty="0"/>
              <a:t>Goals need to be flexible to allow for unique situations</a:t>
            </a:r>
          </a:p>
          <a:p>
            <a:r>
              <a:rPr lang="en-US" dirty="0"/>
              <a:t>SMART goals are needed to make metrics meaningful</a:t>
            </a:r>
          </a:p>
          <a:p>
            <a:r>
              <a:rPr lang="en-US" dirty="0"/>
              <a:t>Goals provide context for metrics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A1644-4F7C-9A40-86C6-50F97D6E6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315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3BB42-642C-B144-A76D-BD23E6C5F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 Defined </a:t>
            </a:r>
            <a:r>
              <a:rPr lang="en-US" altLang="en-US" dirty="0"/>
              <a:t>(PMBOK 6</a:t>
            </a:r>
            <a:r>
              <a:rPr lang="en-US" altLang="en-US" baseline="30000" dirty="0"/>
              <a:t>th</a:t>
            </a:r>
            <a:r>
              <a:rPr lang="en-US" altLang="en-US" dirty="0"/>
              <a:t> ed., p. 723)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B9743-F08A-564B-A0C1-E7E3CA6D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38</a:t>
            </a:fld>
            <a:endParaRPr 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CB988737-04FE-0943-B3F6-A9A6A5810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8639" y="2551837"/>
            <a:ext cx="1111472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 b="1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800" dirty="0"/>
              <a:t>“…an individual, or group, or organization that may affect, be affected by, or perceive itself to be affected by a decision, activity, or outcome of a project…”</a:t>
            </a:r>
          </a:p>
        </p:txBody>
      </p:sp>
    </p:spTree>
    <p:extLst>
      <p:ext uri="{BB962C8B-B14F-4D97-AF65-F5344CB8AC3E}">
        <p14:creationId xmlns:p14="http://schemas.microsoft.com/office/powerpoint/2010/main" val="22657678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5BB2E-6AF4-3141-98CA-10A6E0738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99604-EB7C-1C41-A6FE-8CDC42161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00223-0C30-914F-9A57-1DD1B5F1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39</a:t>
            </a:fld>
            <a:endParaRPr lang="en-US"/>
          </a:p>
        </p:txBody>
      </p:sp>
      <p:sp>
        <p:nvSpPr>
          <p:cNvPr id="5" name="WordArt 4">
            <a:extLst>
              <a:ext uri="{FF2B5EF4-FFF2-40B4-BE49-F238E27FC236}">
                <a16:creationId xmlns:a16="http://schemas.microsoft.com/office/drawing/2014/main" id="{229B91E5-C1E1-8047-9C98-0775743D2722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3972560" y="681037"/>
            <a:ext cx="3429000" cy="54864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473369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56A3D-619E-1042-B5EF-17B3F4C5A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91D97-963B-DF47-85E6-9DF23C555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WordArt 4">
            <a:extLst>
              <a:ext uri="{FF2B5EF4-FFF2-40B4-BE49-F238E27FC236}">
                <a16:creationId xmlns:a16="http://schemas.microsoft.com/office/drawing/2014/main" id="{6730B1A1-9937-9D43-BE60-B5B4E8FD14FE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4140994" y="1517650"/>
            <a:ext cx="3910012" cy="38227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Project Defined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E20D6-8AC2-3944-8DDA-DAD594322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3799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04CA7BC-48A5-0A44-9395-898E5E4208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05878" y="641350"/>
            <a:ext cx="1192784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You Don’t Need Formal Management to Get Results, but…</a:t>
            </a:r>
            <a:br>
              <a:rPr lang="en-US" altLang="en-US" dirty="0"/>
            </a:br>
            <a:endParaRPr lang="en-US" alt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BD097A4-8283-E04E-B95B-C7E9520EA7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11149" y="1957471"/>
            <a:ext cx="11323165" cy="45259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Using generally accepted project management techniques will </a:t>
            </a:r>
            <a:r>
              <a:rPr lang="en-US" altLang="en-US" sz="2800" u="sng" dirty="0"/>
              <a:t>increase</a:t>
            </a:r>
            <a:r>
              <a:rPr lang="en-US" altLang="en-US" sz="2800" dirty="0"/>
              <a:t> the chances of a success.</a:t>
            </a:r>
          </a:p>
          <a:p>
            <a:pPr eaLnBrk="1" hangingPunct="1"/>
            <a:r>
              <a:rPr lang="en-US" altLang="en-US" sz="2800" dirty="0"/>
              <a:t>If a project fails, a project manager who follows generally accepted project management principles, will be more likely to keep their job.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D1ADAD8B-1808-0D4C-A109-85E07C3BB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40587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F92F085A-8B5E-4848-97CB-F78F32253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324" y="6589713"/>
            <a:ext cx="2402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26C896-DDD7-FC43-B761-7EEB0CA12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4A5E-9FC7-074B-93AF-479A8F9A6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58A37-92E2-F445-B1E0-97DAC1D9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DDA2215-B5BA-864E-A2F9-ABBB1457F9ED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1825625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Defined what a project is</a:t>
            </a:r>
          </a:p>
          <a:p>
            <a:r>
              <a:rPr lang="en-US" altLang="en-US"/>
              <a:t>Explained why we do projects</a:t>
            </a:r>
          </a:p>
          <a:p>
            <a:r>
              <a:rPr lang="en-US" altLang="en-US"/>
              <a:t>Defined what project managers do</a:t>
            </a:r>
          </a:p>
          <a:p>
            <a:r>
              <a:rPr lang="en-US" altLang="en-US"/>
              <a:t>Defined key terms using PMI’s words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44877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F97C0-CB17-F246-871F-EE39E1FE64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Understanding Project Management Basics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81313-6388-4B40-B0CF-32777A10AB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/>
              <a:t>Brian Vanderjack, PMP, MBA,PMI-ACP</a:t>
            </a:r>
          </a:p>
          <a:p>
            <a:r>
              <a:rPr lang="en-US" altLang="en-US" i="1" dirty="0"/>
              <a:t>© 2019 Brian Vanderjack</a:t>
            </a:r>
          </a:p>
          <a:p>
            <a:endParaRPr lang="en-US" altLang="en-US" i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72F88-00F4-8640-BFEC-0F36B0DD4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18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3939-D681-7D4E-93F3-E1F028B35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60" y="365125"/>
            <a:ext cx="10515600" cy="1325563"/>
          </a:xfrm>
        </p:spPr>
        <p:txBody>
          <a:bodyPr/>
          <a:lstStyle/>
          <a:p>
            <a:r>
              <a:rPr lang="en-US" altLang="en-US" dirty="0"/>
              <a:t>Brian’s Definition of “Project”*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52449B-8562-6040-AF8A-4740CB756F15}"/>
              </a:ext>
            </a:extLst>
          </p:cNvPr>
          <p:cNvSpPr txBox="1">
            <a:spLocks noChangeArrowheads="1"/>
          </p:cNvSpPr>
          <p:nvPr/>
        </p:nvSpPr>
        <p:spPr>
          <a:xfrm>
            <a:off x="538480" y="1690688"/>
            <a:ext cx="10231120" cy="167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en-US" dirty="0"/>
              <a:t>   </a:t>
            </a:r>
            <a:r>
              <a:rPr lang="en-US" altLang="en-US" i="1" dirty="0"/>
              <a:t>A planned, non-repetitive, well defined and finite effort to meet the documented expectations of a stakeholder community.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BA74FE4D-ABF2-0047-AE4A-E09279697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5846544"/>
            <a:ext cx="1037336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/>
              <a:t>* This definition is provided solely to start the conversation on project management. You will not see this definition on any exam in this course.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282E1-6DF3-4141-B989-52F9E196C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731089"/>
            <a:ext cx="8658225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i="1" dirty="0"/>
              <a:t>Planned; Has a project schedule</a:t>
            </a: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i="1" dirty="0"/>
              <a:t>Non-repetitive: Not a process, do once and done</a:t>
            </a: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i="1" dirty="0"/>
              <a:t>Well documented: Baselined requirements</a:t>
            </a: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i="1" dirty="0"/>
              <a:t>Finite: Specific end date</a:t>
            </a: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i="1" dirty="0"/>
              <a:t>Beneficial: Meets stakeholder’s documented expectations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674143A-2729-5A49-86E5-06DDD469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77C15C-5B34-794B-B51F-DB2C8FD4B6D0}"/>
              </a:ext>
            </a:extLst>
          </p:cNvPr>
          <p:cNvSpPr txBox="1"/>
          <p:nvPr/>
        </p:nvSpPr>
        <p:spPr>
          <a:xfrm>
            <a:off x="180870" y="2612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919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0F0B533-8430-8F42-A310-5BA7C9BB25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PMI’s Definition of Project </a:t>
            </a:r>
            <a:br>
              <a:rPr lang="en-US" altLang="en-US" dirty="0"/>
            </a:br>
            <a:r>
              <a:rPr lang="en-US" altLang="en-US" dirty="0"/>
              <a:t>(PMBOK 6th ed., p. 715)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AA7657E-51F3-3C45-940E-1EC9BA855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73705"/>
            <a:ext cx="10515600" cy="4351338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altLang="en-US" sz="2800" dirty="0"/>
              <a:t>“A temporary endeavor undertaken to create a unique product, service or result.”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D9DC8-C245-D942-9C96-AABB7E2B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34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EE8C-12AB-744E-92C2-01E427F7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0A2B9-4C23-0442-92C1-5CC134094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WordArt 4">
            <a:extLst>
              <a:ext uri="{FF2B5EF4-FFF2-40B4-BE49-F238E27FC236}">
                <a16:creationId xmlns:a16="http://schemas.microsoft.com/office/drawing/2014/main" id="{3851FBDD-FD4B-6E41-AEDD-6176EC016065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2362200" y="1257300"/>
            <a:ext cx="7467600" cy="43434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55556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Why Do We Do Projects?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812A2-0886-934B-B92B-EAFA33EE0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51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9C09EA2-94DF-8947-9884-0A324AD1F6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040" y="120977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en-US" dirty="0"/>
              <a:t>Vision, Mission &amp; Project Defined</a:t>
            </a: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B9CD233C-BD37-4247-B9E9-B753A89C8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" y="1378933"/>
            <a:ext cx="211461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Vision:</a:t>
            </a:r>
          </a:p>
        </p:txBody>
      </p:sp>
      <p:sp>
        <p:nvSpPr>
          <p:cNvPr id="6" name="Text Box 6">
            <a:extLst>
              <a:ext uri="{FF2B5EF4-FFF2-40B4-BE49-F238E27FC236}">
                <a16:creationId xmlns:a16="http://schemas.microsoft.com/office/drawing/2014/main" id="{2D8432FE-595C-6F44-ADEA-40B25351F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" y="1887865"/>
            <a:ext cx="1034288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The over-arching idea that the leader promotes,  which when correctly conceived and stated, will drive people to invest themselves in making the vision come to fruition.</a:t>
            </a:r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76CAF8C1-3A57-F348-80F7-63C9DBCBB5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59" y="3632290"/>
            <a:ext cx="238238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Mission</a:t>
            </a:r>
            <a:r>
              <a:rPr lang="en-US" altLang="en-US" sz="2800" b="1" dirty="0"/>
              <a:t>: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E3800497-4D11-0440-AC14-856473EAA5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760" y="4247237"/>
            <a:ext cx="933704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An expression of the vision that drives to a specific plan of action.</a:t>
            </a:r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5F689620-501D-4246-8911-38D432AAF0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672" y="5651396"/>
            <a:ext cx="226215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Project: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AF289911-C0E5-6941-9D95-B4E7424D1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560" y="6231265"/>
            <a:ext cx="54809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Implements a part of the mission.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1C42C2E-623A-C54B-BD4E-1198BC12A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04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A9863-CC78-EB4A-92A4-ACC419A6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4156" y="19094"/>
            <a:ext cx="10515600" cy="1325563"/>
          </a:xfrm>
        </p:spPr>
        <p:txBody>
          <a:bodyPr/>
          <a:lstStyle/>
          <a:p>
            <a:r>
              <a:rPr lang="en-US" altLang="en-US" dirty="0"/>
              <a:t>Concisely Stated </a:t>
            </a:r>
            <a:endParaRPr lang="en-US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C5CC1E18-4019-E140-AF8C-C40F7AA56B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688" y="1707217"/>
            <a:ext cx="380097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Vision </a:t>
            </a:r>
            <a:r>
              <a:rPr lang="en-US" altLang="en-US" sz="2800" b="1" dirty="0"/>
              <a:t>= the Why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56949851-6DC1-7347-8435-E7D47A2F4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7516" y="3139142"/>
            <a:ext cx="418896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Mission </a:t>
            </a:r>
            <a:r>
              <a:rPr lang="en-US" altLang="en-US" sz="2800" b="1" dirty="0"/>
              <a:t>= the What</a:t>
            </a:r>
          </a:p>
        </p:txBody>
      </p:sp>
      <p:sp>
        <p:nvSpPr>
          <p:cNvPr id="6" name="Text Box 9">
            <a:extLst>
              <a:ext uri="{FF2B5EF4-FFF2-40B4-BE49-F238E27FC236}">
                <a16:creationId xmlns:a16="http://schemas.microsoft.com/office/drawing/2014/main" id="{EF6E5629-B93B-4B44-B334-9EACD0C0C8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2224" y="4699621"/>
            <a:ext cx="394851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b="1" u="sng" dirty="0"/>
              <a:t>The Project </a:t>
            </a:r>
            <a:r>
              <a:rPr lang="en-US" altLang="en-US" sz="2800" b="1" dirty="0"/>
              <a:t>= the How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A8E4B-F8EE-4347-AE17-01AC6BB25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D6527-119B-0245-967D-39C854A7E3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9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18314</TotalTime>
  <Words>1770</Words>
  <Application>Microsoft Office PowerPoint</Application>
  <PresentationFormat>Widescreen</PresentationFormat>
  <Paragraphs>261</Paragraphs>
  <Slides>42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Understanding Project Management Basics</vt:lpstr>
      <vt:lpstr>Terms</vt:lpstr>
      <vt:lpstr>Purpose</vt:lpstr>
      <vt:lpstr>PowerPoint Presentation</vt:lpstr>
      <vt:lpstr>Brian’s Definition of “Project”*</vt:lpstr>
      <vt:lpstr>PMI’s Definition of Project  (PMBOK 6th ed., p. 715)</vt:lpstr>
      <vt:lpstr>PowerPoint Presentation</vt:lpstr>
      <vt:lpstr>Vision, Mission &amp; Project Defined</vt:lpstr>
      <vt:lpstr>Concisely Stated </vt:lpstr>
      <vt:lpstr>Example</vt:lpstr>
      <vt:lpstr>Example Visions</vt:lpstr>
      <vt:lpstr>PowerPoint Presentation</vt:lpstr>
      <vt:lpstr>Core Competency: The key to organizational success</vt:lpstr>
      <vt:lpstr>Other Specific Reasons to Have Projects                                               </vt:lpstr>
      <vt:lpstr>Below are the Stages of the Product Life Cycle</vt:lpstr>
      <vt:lpstr>Example Product Life Cycle: Incandescent Light Bulbs</vt:lpstr>
      <vt:lpstr>PowerPoint Presentation</vt:lpstr>
      <vt:lpstr>PowerPoint Presentation</vt:lpstr>
      <vt:lpstr>PowerPoint Presentation</vt:lpstr>
      <vt:lpstr>What the Product Life Cycle has to do with Project Management</vt:lpstr>
      <vt:lpstr>Project Business Case: Where a project starts</vt:lpstr>
      <vt:lpstr>Project Business Case: Some Components</vt:lpstr>
      <vt:lpstr>These documents formally launch a project…</vt:lpstr>
      <vt:lpstr>PMI Definitions</vt:lpstr>
      <vt:lpstr>PowerPoint Presentation</vt:lpstr>
      <vt:lpstr>PowerPoint Presentation</vt:lpstr>
      <vt:lpstr>The role of a project manager is to successfully balance the four key considerations; Time, Cost, Quality and Scope.  A successful project will: </vt:lpstr>
      <vt:lpstr>PowerPoint Presentation</vt:lpstr>
      <vt:lpstr>Specifically on the Project Manager’s Role (PMBOK 6th ed p. 52)</vt:lpstr>
      <vt:lpstr>Specifically on the Project Manager’s Role (PMBOK 6th ed p. 52)</vt:lpstr>
      <vt:lpstr>PMI On Leadership (PMBOK 6th ed. P. 60)</vt:lpstr>
      <vt:lpstr>PowerPoint Presentation</vt:lpstr>
      <vt:lpstr>PMBOK 5th Ed, p. 51.</vt:lpstr>
      <vt:lpstr>More detail on process groups</vt:lpstr>
      <vt:lpstr>PowerPoint Presentation</vt:lpstr>
      <vt:lpstr>SMART + Lexicon Use Example</vt:lpstr>
      <vt:lpstr>A word on goals</vt:lpstr>
      <vt:lpstr>Stakeholder Defined (PMBOK 6th ed., p. 723)</vt:lpstr>
      <vt:lpstr>PowerPoint Presentation</vt:lpstr>
      <vt:lpstr>You Don’t Need Formal Management to Get Results, but… </vt:lpstr>
      <vt:lpstr>Summary</vt:lpstr>
      <vt:lpstr>Understanding Project Management Basics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What a Project Is</dc:title>
  <dc:creator>Brian Vanderjack</dc:creator>
  <cp:lastModifiedBy>Brian Vanderjack</cp:lastModifiedBy>
  <cp:revision>69</cp:revision>
  <dcterms:created xsi:type="dcterms:W3CDTF">2019-01-20T16:19:14Z</dcterms:created>
  <dcterms:modified xsi:type="dcterms:W3CDTF">2023-09-06T23:35:50Z</dcterms:modified>
</cp:coreProperties>
</file>